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55"/>
  </p:normalViewPr>
  <p:slideViewPr>
    <p:cSldViewPr snapToGrid="0" snapToObjects="1">
      <p:cViewPr varScale="1">
        <p:scale>
          <a:sx n="83" d="100"/>
          <a:sy n="83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athematical Model of Kin Selection and Herd Immunity"/>
          <p:cNvSpPr txBox="1">
            <a:spLocks noGrp="1"/>
          </p:cNvSpPr>
          <p:nvPr>
            <p:ph type="ctrTitle"/>
          </p:nvPr>
        </p:nvSpPr>
        <p:spPr>
          <a:xfrm>
            <a:off x="678383" y="1638300"/>
            <a:ext cx="11648034" cy="3302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Mathematical Model of Kin Selection and Herd Immunity</a:t>
            </a:r>
          </a:p>
        </p:txBody>
      </p:sp>
      <p:sp>
        <p:nvSpPr>
          <p:cNvPr id="120" name="Loafing in theoretical biology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8166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r>
              <a:t>Loafing in theoretical biology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Equation"/>
              <p:cNvSpPr txBox="1"/>
              <p:nvPr/>
            </p:nvSpPr>
            <p:spPr>
              <a:xfrm>
                <a:off x="1619116" y="4530750"/>
                <a:ext cx="9208630" cy="4838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)=(1−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)⋅[1−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⋅(1−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43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116" y="4530750"/>
                <a:ext cx="9208630" cy="483846"/>
              </a:xfrm>
              <a:prstGeom prst="rect">
                <a:avLst/>
              </a:prstGeom>
              <a:blipFill rotWithShape="0">
                <a:blip r:embed="rId2"/>
                <a:stretch>
                  <a:fillRect r="-13311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ate of attack."/>
          <p:cNvSpPr txBox="1"/>
          <p:nvPr/>
        </p:nvSpPr>
        <p:spPr>
          <a:xfrm>
            <a:off x="7078296" y="6633914"/>
            <a:ext cx="322658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Rate of attack.</a:t>
            </a:r>
          </a:p>
        </p:txBody>
      </p:sp>
      <p:sp>
        <p:nvSpPr>
          <p:cNvPr id="152" name="Group protection"/>
          <p:cNvSpPr txBox="1"/>
          <p:nvPr/>
        </p:nvSpPr>
        <p:spPr>
          <a:xfrm>
            <a:off x="8143504" y="2433885"/>
            <a:ext cx="377144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Group protection</a:t>
            </a:r>
          </a:p>
        </p:txBody>
      </p:sp>
      <p:sp>
        <p:nvSpPr>
          <p:cNvPr id="153" name="Line"/>
          <p:cNvSpPr/>
          <p:nvPr/>
        </p:nvSpPr>
        <p:spPr>
          <a:xfrm>
            <a:off x="11349674" y="3119686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" name="Factor of cost"/>
          <p:cNvSpPr txBox="1"/>
          <p:nvPr/>
        </p:nvSpPr>
        <p:spPr>
          <a:xfrm>
            <a:off x="4126913" y="2433885"/>
            <a:ext cx="306540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Factor of cost</a:t>
            </a:r>
          </a:p>
        </p:txBody>
      </p:sp>
      <p:sp>
        <p:nvSpPr>
          <p:cNvPr id="155" name="Line"/>
          <p:cNvSpPr/>
          <p:nvPr/>
        </p:nvSpPr>
        <p:spPr>
          <a:xfrm>
            <a:off x="5410861" y="3223813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 flipV="1">
            <a:off x="8143504" y="5326977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Individual phenotype…"/>
          <p:cNvSpPr txBox="1"/>
          <p:nvPr/>
        </p:nvSpPr>
        <p:spPr>
          <a:xfrm>
            <a:off x="1280136" y="6633914"/>
            <a:ext cx="5147336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Individual phenotype</a:t>
            </a:r>
          </a:p>
          <a:p>
            <a:r>
              <a:t>(Probability of defence)</a:t>
            </a:r>
          </a:p>
        </p:txBody>
      </p:sp>
      <p:sp>
        <p:nvSpPr>
          <p:cNvPr id="158" name="Line"/>
          <p:cNvSpPr/>
          <p:nvPr/>
        </p:nvSpPr>
        <p:spPr>
          <a:xfrm flipV="1">
            <a:off x="2576285" y="5301371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9" name="Average y"/>
          <p:cNvSpPr txBox="1"/>
          <p:nvPr/>
        </p:nvSpPr>
        <p:spPr>
          <a:xfrm>
            <a:off x="1079862" y="2433885"/>
            <a:ext cx="23048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Average y</a:t>
            </a:r>
          </a:p>
        </p:txBody>
      </p:sp>
      <p:sp>
        <p:nvSpPr>
          <p:cNvPr id="160" name="Line"/>
          <p:cNvSpPr/>
          <p:nvPr/>
        </p:nvSpPr>
        <p:spPr>
          <a:xfrm flipH="1">
            <a:off x="3100193" y="3223813"/>
            <a:ext cx="1" cy="130693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m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163" name="Defended individuals are excluded from attack (unrealistic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3700"/>
              </a:spcBef>
              <a:defRPr sz="3420"/>
            </a:pPr>
            <a:r>
              <a:t>Defended individuals are excluded from attack (unrealistic).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Attacks are perfect for undefended individuals (unrealistic).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Undefended individuals are absolutely susceptible (might not be true).</a:t>
            </a:r>
          </a:p>
          <a:p>
            <a:pPr marL="411479" indent="-411479" defTabSz="525779">
              <a:spcBef>
                <a:spcPts val="3700"/>
              </a:spcBef>
              <a:defRPr sz="3420"/>
            </a:pPr>
            <a:r>
              <a:t>Defence is permanent (unrealistic).</a:t>
            </a:r>
          </a:p>
          <a:p>
            <a:pPr marL="411479" indent="-411479" defTabSz="525779">
              <a:spcBef>
                <a:spcPts val="3700"/>
              </a:spcBef>
              <a:defRPr sz="342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Make it persuasive.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ew Story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New Storyline</a:t>
            </a:r>
          </a:p>
        </p:txBody>
      </p:sp>
      <p:sp>
        <p:nvSpPr>
          <p:cNvPr id="166" name="Prepa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5225" indent="-665225" defTabSz="566674">
              <a:spcBef>
                <a:spcPts val="4000"/>
              </a:spcBef>
              <a:buSzPct val="100000"/>
              <a:buAutoNum type="arabicPeriod"/>
              <a:defRPr sz="3686"/>
            </a:pPr>
            <a:r>
              <a:t>Preparation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Invest a defence = higher tolerance to attack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Not invest a defence = lower tolerance to attack</a:t>
            </a:r>
          </a:p>
          <a:p>
            <a:pPr marL="665225" indent="-665225" defTabSz="566674">
              <a:spcBef>
                <a:spcPts val="4000"/>
              </a:spcBef>
              <a:buSzPct val="100000"/>
              <a:buAutoNum type="arabicPeriod"/>
              <a:defRPr sz="3686"/>
            </a:pPr>
            <a:r>
              <a:t>Action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Attack, attack, attack……(with an expectation)</a:t>
            </a:r>
          </a:p>
          <a:p>
            <a:pPr marL="886968" lvl="1" indent="-443484" defTabSz="566674">
              <a:spcBef>
                <a:spcPts val="4000"/>
              </a:spcBef>
              <a:defRPr sz="3686"/>
            </a:pPr>
            <a:r>
              <a:t>Who get killed?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Equation"/>
              <p:cNvSpPr txBox="1"/>
              <p:nvPr/>
            </p:nvSpPr>
            <p:spPr>
              <a:xfrm>
                <a:off x="1435749" y="4387425"/>
                <a:ext cx="4063396" cy="185117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lim>
                      </m:limUpp>
                      <m:sSup>
                        <m:sSup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sz="51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51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sz="51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51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sz="51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49" y="4387425"/>
                <a:ext cx="4063396" cy="18511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Equation"/>
              <p:cNvSpPr txBox="1"/>
              <p:nvPr/>
            </p:nvSpPr>
            <p:spPr>
              <a:xfrm>
                <a:off x="8071532" y="4578686"/>
                <a:ext cx="2820619" cy="7445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00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4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532" y="4578686"/>
                <a:ext cx="2820619" cy="744555"/>
              </a:xfrm>
              <a:prstGeom prst="rect">
                <a:avLst/>
              </a:prstGeom>
              <a:blipFill rotWithShape="0">
                <a:blip r:embed="rId3"/>
                <a:stretch>
                  <a:fillRect r="-8207" b="-98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Equation"/>
              <p:cNvSpPr txBox="1"/>
              <p:nvPr/>
            </p:nvSpPr>
            <p:spPr>
              <a:xfrm>
                <a:off x="8066376" y="5458846"/>
                <a:ext cx="2830930" cy="7445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900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4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4900" i="1">
                                  <a:solidFill>
                                    <a:srgbClr val="FEFEF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sz="4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376" y="5458846"/>
                <a:ext cx="2830930" cy="744554"/>
              </a:xfrm>
              <a:prstGeom prst="rect">
                <a:avLst/>
              </a:prstGeom>
              <a:blipFill rotWithShape="0">
                <a:blip r:embed="rId4"/>
                <a:stretch>
                  <a:fillRect r="-7957" b="-89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Equation"/>
              <p:cNvSpPr txBox="1"/>
              <p:nvPr/>
            </p:nvSpPr>
            <p:spPr>
              <a:xfrm>
                <a:off x="1219998" y="2548671"/>
                <a:ext cx="10564804" cy="5178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)=(1−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)⋅[(1−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sz="44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44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]⋅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44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4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998" y="2548671"/>
                <a:ext cx="10564804" cy="517847"/>
              </a:xfrm>
              <a:prstGeom prst="rect">
                <a:avLst/>
              </a:prstGeom>
              <a:blipFill rotWithShape="0">
                <a:blip r:embed="rId5"/>
                <a:stretch>
                  <a:fillRect r="-12637" b="-2470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What is the chance of the number of attack not reaching k?"/>
          <p:cNvSpPr txBox="1"/>
          <p:nvPr/>
        </p:nvSpPr>
        <p:spPr>
          <a:xfrm>
            <a:off x="887004" y="6721014"/>
            <a:ext cx="5160886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What is the chance of the number of attack not reaching k?</a:t>
            </a:r>
          </a:p>
        </p:txBody>
      </p:sp>
      <p:sp>
        <p:nvSpPr>
          <p:cNvPr id="173" name="I DON’T HAVE TIME, ASK ME LATER!!!"/>
          <p:cNvSpPr txBox="1"/>
          <p:nvPr/>
        </p:nvSpPr>
        <p:spPr>
          <a:xfrm>
            <a:off x="2493793" y="342638"/>
            <a:ext cx="85076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</a:defRPr>
            </a:lvl1pPr>
          </a:lstStyle>
          <a:p>
            <a:r>
              <a:t>I DON’T HAVE TIME, ASK ME LATER!!!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ate of cha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Rate of change</a:t>
            </a:r>
          </a:p>
        </p:txBody>
      </p:sp>
      <p:sp>
        <p:nvSpPr>
          <p:cNvPr id="176" name="Make a connection between the two variabl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Make a connection between the two variables.</a:t>
            </a:r>
          </a:p>
          <a:p>
            <a:r>
              <a:t>Analyse the optimal state of the two variables as a whole.</a:t>
            </a:r>
          </a:p>
          <a:p>
            <a:r>
              <a:t>At some point the rate of change is 0.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79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probability of an individual inducing a defence is a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</a:t>
            </a:r>
            <a:r>
              <a:t>, which can be represented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variable.</a:t>
            </a:r>
          </a:p>
          <a:p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Phenotypes</a:t>
            </a:r>
            <a:r>
              <a:t> of individuals are so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closely related</a:t>
            </a:r>
            <a:r>
              <a:t> that it can be seen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function.</a:t>
            </a:r>
          </a:p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The change in phenotype is vanishingly small in a relatively short period of time, such as in tens of generations.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Equation"/>
              <p:cNvSpPr txBox="1"/>
              <p:nvPr/>
            </p:nvSpPr>
            <p:spPr>
              <a:xfrm>
                <a:off x="2327408" y="2712600"/>
                <a:ext cx="8349984" cy="17868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6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60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60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sz="6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408" y="2712600"/>
                <a:ext cx="8349984" cy="1786891"/>
              </a:xfrm>
              <a:prstGeom prst="rect">
                <a:avLst/>
              </a:prstGeom>
              <a:blipFill rotWithShape="0">
                <a:blip r:embed="rId2"/>
                <a:stretch>
                  <a:fillRect b="-64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W - fitness…"/>
          <p:cNvSpPr txBox="1"/>
          <p:nvPr/>
        </p:nvSpPr>
        <p:spPr>
          <a:xfrm>
            <a:off x="3029889" y="5612703"/>
            <a:ext cx="6945022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 - fitness</a:t>
            </a:r>
          </a:p>
          <a:p>
            <a:pPr algn="l"/>
            <a:r>
              <a:t>x - group genotype</a:t>
            </a:r>
          </a:p>
          <a:p>
            <a:pPr algn="l"/>
            <a:r>
              <a:t>y - individual phenotype</a:t>
            </a:r>
          </a:p>
          <a:p>
            <a:pPr algn="l"/>
            <a:r>
              <a:t>z - group average of phenotype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Equation"/>
              <p:cNvSpPr txBox="1"/>
              <p:nvPr/>
            </p:nvSpPr>
            <p:spPr>
              <a:xfrm>
                <a:off x="3960737" y="4120669"/>
                <a:ext cx="4456402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37" y="4120669"/>
                <a:ext cx="4456402" cy="1161480"/>
              </a:xfrm>
              <a:prstGeom prst="rect">
                <a:avLst/>
              </a:prstGeom>
              <a:blipFill rotWithShape="0">
                <a:blip r:embed="rId2"/>
                <a:stretch>
                  <a:fillRect l="-137" r="-137" b="-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Equation"/>
              <p:cNvSpPr txBox="1"/>
              <p:nvPr/>
            </p:nvSpPr>
            <p:spPr>
              <a:xfrm>
                <a:off x="3927608" y="2050941"/>
                <a:ext cx="5450427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608" y="2050941"/>
                <a:ext cx="5450427" cy="1161480"/>
              </a:xfrm>
              <a:prstGeom prst="rect">
                <a:avLst/>
              </a:prstGeom>
              <a:blipFill rotWithShape="0">
                <a:blip r:embed="rId3"/>
                <a:stretch>
                  <a:fillRect b="-57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Equation"/>
              <p:cNvSpPr txBox="1"/>
              <p:nvPr/>
            </p:nvSpPr>
            <p:spPr>
              <a:xfrm>
                <a:off x="4595269" y="5978898"/>
                <a:ext cx="1392854" cy="116148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9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9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39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3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269" y="5978898"/>
                <a:ext cx="1392854" cy="1161480"/>
              </a:xfrm>
              <a:prstGeom prst="rect">
                <a:avLst/>
              </a:prstGeom>
              <a:blipFill rotWithShape="0">
                <a:blip r:embed="rId4"/>
                <a:stretch>
                  <a:fillRect r="-5263" b="-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89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The probability of an individual inducing a defence is a phenotype, which can be represented as a continuous variable.</a:t>
            </a:r>
          </a:p>
          <a:p>
            <a:pPr>
              <a:defRPr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</a:defRPr>
            </a:pPr>
            <a:r>
              <a:t>Phenotypes of individuals are so closely related that it can be seen as a continuous function.</a:t>
            </a:r>
          </a:p>
          <a:p>
            <a:r>
              <a:t>The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change in phenotype</a:t>
            </a:r>
            <a:r>
              <a:t> is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vanishingly small</a:t>
            </a:r>
            <a:r>
              <a:t> in a relatively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short period of time</a:t>
            </a:r>
            <a:r>
              <a:t>, such as in tens of generations.</a:t>
            </a:r>
          </a:p>
        </p:txBody>
      </p:sp>
      <p:pic>
        <p:nvPicPr>
          <p:cNvPr id="190" name="Screenshot 2019-04-20 at 20.48.09.png" descr="Screenshot 2019-04-20 at 20.48.09.png"/>
          <p:cNvPicPr>
            <a:picLocks noChangeAspect="1"/>
          </p:cNvPicPr>
          <p:nvPr/>
        </p:nvPicPr>
        <p:blipFill>
          <a:blip r:embed="rId2">
            <a:extLst/>
          </a:blip>
          <a:srcRect l="15917" t="14000" r="15917" b="14000"/>
          <a:stretch>
            <a:fillRect/>
          </a:stretch>
        </p:blipFill>
        <p:spPr>
          <a:xfrm>
            <a:off x="3835399" y="681787"/>
            <a:ext cx="5334001" cy="5925245"/>
          </a:xfrm>
          <a:prstGeom prst="rect">
            <a:avLst/>
          </a:prstGeom>
          <a:ln w="25400">
            <a:miter lim="400000"/>
          </a:ln>
          <a:effectLst>
            <a:outerShdw blurRad="1143000" dist="78399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Equation"/>
              <p:cNvSpPr txBox="1"/>
              <p:nvPr/>
            </p:nvSpPr>
            <p:spPr>
              <a:xfrm>
                <a:off x="3480409" y="3593548"/>
                <a:ext cx="6043982" cy="1429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sz="4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09" y="3593548"/>
                <a:ext cx="6043982" cy="1429513"/>
              </a:xfrm>
              <a:prstGeom prst="rect">
                <a:avLst/>
              </a:prstGeom>
              <a:blipFill rotWithShape="0">
                <a:blip r:embed="rId2"/>
                <a:stretch>
                  <a:fillRect l="-101" r="-2523" b="-638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Equation"/>
              <p:cNvSpPr txBox="1"/>
              <p:nvPr/>
            </p:nvSpPr>
            <p:spPr>
              <a:xfrm>
                <a:off x="8262622" y="5321227"/>
                <a:ext cx="1703969" cy="142951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4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4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sz="4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sz="48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622" y="5321227"/>
                <a:ext cx="1703969" cy="1429513"/>
              </a:xfrm>
              <a:prstGeom prst="rect">
                <a:avLst/>
              </a:prstGeom>
              <a:blipFill rotWithShape="0">
                <a:blip r:embed="rId3"/>
                <a:stretch>
                  <a:fillRect r="-6071" b="-641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Constant"/>
          <p:cNvSpPr txBox="1"/>
          <p:nvPr/>
        </p:nvSpPr>
        <p:spPr>
          <a:xfrm>
            <a:off x="6181826" y="7242614"/>
            <a:ext cx="204566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Constant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7356043" y="6358201"/>
            <a:ext cx="847983" cy="847984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–Hanna Kokko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–Hanna Kokko</a:t>
            </a:r>
          </a:p>
        </p:txBody>
      </p:sp>
      <p:sp>
        <p:nvSpPr>
          <p:cNvPr id="123" name="“There is no correct model, but some of them are meaningful.”"/>
          <p:cNvSpPr txBox="1">
            <a:spLocks noGrp="1"/>
          </p:cNvSpPr>
          <p:nvPr>
            <p:ph type="body" idx="14"/>
          </p:nvPr>
        </p:nvSpPr>
        <p:spPr>
          <a:xfrm>
            <a:off x="1270000" y="3949700"/>
            <a:ext cx="10464800" cy="1320801"/>
          </a:xfrm>
          <a:prstGeom prst="rect">
            <a:avLst/>
          </a:prstGeom>
        </p:spPr>
        <p:txBody>
          <a:bodyPr/>
          <a:lstStyle/>
          <a:p>
            <a:r>
              <a:t>“There is no correct model, but some of them are meaningful.”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Equation"/>
              <p:cNvSpPr txBox="1"/>
              <p:nvPr/>
            </p:nvSpPr>
            <p:spPr>
              <a:xfrm>
                <a:off x="390974" y="3787212"/>
                <a:ext cx="12222852" cy="9530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(1−2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sz="32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sz="32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2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4" y="3787212"/>
                <a:ext cx="12222852" cy="953009"/>
              </a:xfrm>
              <a:prstGeom prst="rect">
                <a:avLst/>
              </a:prstGeom>
              <a:blipFill rotWithShape="0">
                <a:blip r:embed="rId2"/>
                <a:stretch>
                  <a:fillRect r="-12269" b="-636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We still have two variables.…"/>
          <p:cNvSpPr txBox="1"/>
          <p:nvPr/>
        </p:nvSpPr>
        <p:spPr>
          <a:xfrm>
            <a:off x="3472675" y="6007404"/>
            <a:ext cx="605945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still have two variables.</a:t>
            </a:r>
          </a:p>
          <a:p>
            <a:r>
              <a:t>How to solve it?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f the best choice for one individual is not being the average, the best choice for everyone is not being the averag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the best choice for one individual is not being the average, the best choice for everyone is not being the average. </a:t>
            </a:r>
          </a:p>
          <a:p>
            <a:r>
              <a:t>Then active selection is happening.</a:t>
            </a:r>
          </a:p>
          <a:p>
            <a:r>
              <a:t>Thus at equilibrium, hidden rule y*=z*.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Equation"/>
              <p:cNvSpPr txBox="1"/>
              <p:nvPr/>
            </p:nvSpPr>
            <p:spPr>
              <a:xfrm>
                <a:off x="404449" y="4229815"/>
                <a:ext cx="12294391" cy="8916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(1−2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)[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sz="2800" i="1">
                              <a:solidFill>
                                <a:srgbClr val="FEFEFE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sz="28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8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0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49" y="4229815"/>
                <a:ext cx="12294391" cy="8916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"/>
          <p:cNvGrpSpPr/>
          <p:nvPr/>
        </p:nvGrpSpPr>
        <p:grpSpPr>
          <a:xfrm>
            <a:off x="745351" y="2386029"/>
            <a:ext cx="11514098" cy="4981542"/>
            <a:chOff x="0" y="0"/>
            <a:chExt cx="11514096" cy="4981540"/>
          </a:xfrm>
        </p:grpSpPr>
        <p:pic>
          <p:nvPicPr>
            <p:cNvPr id="204" name="ir0.7.png" descr="ir0.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811797" cy="4981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ip0.9.png" descr="ip0.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5702300" y="0"/>
              <a:ext cx="5811797" cy="4981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7" name="No error bar!"/>
          <p:cNvSpPr txBox="1"/>
          <p:nvPr/>
        </p:nvSpPr>
        <p:spPr>
          <a:xfrm>
            <a:off x="5055361" y="8191499"/>
            <a:ext cx="28940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error bar!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210" name="The goal is achieved. We made a more general mode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goal is achieved. We made a more general model.</a:t>
            </a:r>
          </a:p>
          <a:p>
            <a:r>
              <a:t>Result accord with the original model.</a:t>
            </a:r>
          </a:p>
          <a:p>
            <a:r>
              <a:t>Possible applications in public health and economy.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–Albert Einstein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–Albert Einstein</a:t>
            </a:r>
          </a:p>
        </p:txBody>
      </p:sp>
      <p:sp>
        <p:nvSpPr>
          <p:cNvPr id="213" name="“A theory is the more impressive the greater the simplicity of its premises is, the more different kinds of things it relates, and the more extended is its area of applicability.”"/>
          <p:cNvSpPr txBox="1">
            <a:spLocks noGrp="1"/>
          </p:cNvSpPr>
          <p:nvPr>
            <p:ph type="body" idx="14"/>
          </p:nvPr>
        </p:nvSpPr>
        <p:spPr>
          <a:xfrm>
            <a:off x="1270000" y="3340100"/>
            <a:ext cx="10464800" cy="2540001"/>
          </a:xfrm>
          <a:prstGeom prst="rect">
            <a:avLst/>
          </a:prstGeom>
        </p:spPr>
        <p:txBody>
          <a:bodyPr/>
          <a:lstStyle/>
          <a:p>
            <a:r>
              <a:t>“A theory is the more impressive the greater the simplicity of its premises is, the more different kinds of things it relates, and the more extended is its area of applicability.”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</a:t>
            </a:r>
          </a:p>
        </p:txBody>
      </p:sp>
      <p:sp>
        <p:nvSpPr>
          <p:cNvPr id="216" name="Frank, S. A. 1998. Inducible defence and the social evolution of herd immunity. Proceedings of the Royal Society of London. Series B: Biological Sciences, 265 (1408), 1911-1913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1460" indent="-251460" defTabSz="321310">
              <a:spcBef>
                <a:spcPts val="2300"/>
              </a:spcBef>
              <a:defRPr sz="2090"/>
            </a:pPr>
            <a:r>
              <a:t>Frank, S. A. 1998. Inducible defence and the social evolution of herd immunity. Proceedings of the Royal Society of London. Series B: Biological Sciences, 265 (1408), 1911-1913.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Hamilton, W. D. 1964b. The genetical evolution of social behaviour. II. Journal of Theoretical Biology, 7 (1), 17-52.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Hamilton, W. D. 1972. Altruism and Related Phenomena, Mainly in Social Insects. Annual Review of Ecology and Systematics, 3 (1), 193-232.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Ruxton, G. D., Sherratt, T. N. and Speed, M. P. 2004. Avoiding Attack, Oxford University Press.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S. Jones, R., C. Davis, S. and Speed, M. P. 2013. Defence Cheats Can Degrade Protection of Chemically Defended Prey. Ethology, 119 (1), 52-57.Taylor, P. D. and Frank, S. A. 1996. How to make a kin selection model. Journal of Theoretical Biology, 180 (1), 27-37.</a:t>
            </a:r>
          </a:p>
          <a:p>
            <a:pPr marL="251460" indent="-251460" defTabSz="321310">
              <a:spcBef>
                <a:spcPts val="2300"/>
              </a:spcBef>
              <a:defRPr sz="2090"/>
            </a:pPr>
            <a:r>
              <a:t>Wu, G. M., Boivin, G., Brodeur, J., Giraldeau, L. A. and Outreman, Y. 2010. Altruistic defence behaviours in aphids. BMC Evolutionary Biology, 10 (1), 19.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shot 2019-04-20 at 20.49.01.png" descr="Screenshot 2019-04-20 at 20.49.0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797" r="4797"/>
          <a:stretch>
            <a:fillRect/>
          </a:stretch>
        </p:blipFill>
        <p:spPr>
          <a:xfrm>
            <a:off x="6718300" y="5092700"/>
            <a:ext cx="5334001" cy="3898900"/>
          </a:xfrm>
          <a:prstGeom prst="rect">
            <a:avLst/>
          </a:prstGeom>
        </p:spPr>
      </p:pic>
      <p:pic>
        <p:nvPicPr>
          <p:cNvPr id="126" name="Screenshot 2019-04-20 at 20.48.42.png" descr="Screenshot 2019-04-20 at 20.48.42.pn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2600" b="260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7" name="Screenshot 2019-04-20 at 20.48.09.png" descr="Screenshot 2019-04-20 at 20.48.09.pn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 l="15917" t="14000" r="15917" b="14000"/>
          <a:stretch>
            <a:fillRect/>
          </a:stretch>
        </p:blipFill>
        <p:spPr>
          <a:xfrm>
            <a:off x="952500" y="3067239"/>
            <a:ext cx="5334000" cy="5925245"/>
          </a:xfrm>
          <a:prstGeom prst="rect">
            <a:avLst/>
          </a:prstGeom>
        </p:spPr>
      </p:pic>
      <p:sp>
        <p:nvSpPr>
          <p:cNvPr id="128" name="How to describe it?"/>
          <p:cNvSpPr txBox="1"/>
          <p:nvPr/>
        </p:nvSpPr>
        <p:spPr>
          <a:xfrm>
            <a:off x="963333" y="660399"/>
            <a:ext cx="42709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How to describe it?</a:t>
            </a:r>
          </a:p>
        </p:txBody>
      </p:sp>
      <p:sp>
        <p:nvSpPr>
          <p:cNvPr id="129" name="Line"/>
          <p:cNvSpPr/>
          <p:nvPr/>
        </p:nvSpPr>
        <p:spPr>
          <a:xfrm>
            <a:off x="4349926" y="6228655"/>
            <a:ext cx="4764408" cy="857251"/>
          </a:xfrm>
          <a:prstGeom prst="line">
            <a:avLst/>
          </a:prstGeom>
          <a:ln w="1143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 flipH="1">
            <a:off x="9525198" y="3099494"/>
            <a:ext cx="160636" cy="3557088"/>
          </a:xfrm>
          <a:prstGeom prst="line">
            <a:avLst/>
          </a:prstGeom>
          <a:ln w="1143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2" animBg="1" advAuto="0"/>
      <p:bldP spid="126" grpId="1" animBg="1" advAuto="0"/>
      <p:bldP spid="129" grpId="3" animBg="1" advAuto="0"/>
      <p:bldP spid="130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ttack and Def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Attack and Defence</a:t>
            </a:r>
          </a:p>
        </p:txBody>
      </p:sp>
      <p:sp>
        <p:nvSpPr>
          <p:cNvPr id="133" name="Attacks are ubiquitous in natu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Attacks are ubiquitous in nature.</a:t>
            </a:r>
          </a:p>
          <a:p>
            <a:r>
              <a:t>Multiple type of enemies causes multiple effects:</a:t>
            </a:r>
          </a:p>
          <a:p>
            <a:pPr lvl="1">
              <a:buChar char="-"/>
            </a:pPr>
            <a:r>
              <a:t>Predator, parasite, pathogen…</a:t>
            </a:r>
          </a:p>
          <a:p>
            <a:pPr lvl="1">
              <a:buChar char="-"/>
            </a:pPr>
            <a:r>
              <a:t>Non-biological?</a:t>
            </a:r>
          </a:p>
          <a:p>
            <a:r>
              <a:t>Defence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2560px-Aphid-sap2.jpg" descr="2560px-Aphid-sap2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5573" t="27962" r="25573"/>
          <a:stretch>
            <a:fillRect/>
          </a:stretch>
        </p:blipFill>
        <p:spPr>
          <a:xfrm>
            <a:off x="6718300" y="3111698"/>
            <a:ext cx="5334001" cy="5244564"/>
          </a:xfrm>
          <a:prstGeom prst="rect">
            <a:avLst/>
          </a:prstGeom>
        </p:spPr>
      </p:pic>
      <p:sp>
        <p:nvSpPr>
          <p:cNvPr id="136" name="Who are they defending fo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Who are they defending for?</a:t>
            </a:r>
          </a:p>
        </p:txBody>
      </p:sp>
      <p:sp>
        <p:nvSpPr>
          <p:cNvPr id="137" name="Defence can be costly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Defence can be costly.</a:t>
            </a:r>
          </a:p>
          <a:p>
            <a:pPr lvl="1">
              <a:buChar char="-"/>
            </a:pPr>
            <a:r>
              <a:t>Toxin, hair…</a:t>
            </a:r>
          </a:p>
          <a:p>
            <a:r>
              <a:t>Ineffective.</a:t>
            </a:r>
          </a:p>
          <a:p>
            <a:pPr lvl="1">
              <a:buChar char="-"/>
            </a:pPr>
            <a:r>
              <a:t>Some toxin releases only when the prey is killed.</a:t>
            </a:r>
          </a:p>
          <a:p>
            <a:pPr lvl="1">
              <a:buChar char="-"/>
            </a:pPr>
            <a:r>
              <a:t>Wax secreted by aphids.</a:t>
            </a:r>
          </a:p>
          <a:p>
            <a:r>
              <a:t>Individual hardly gain any fitness.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364524" y="766499"/>
            <a:ext cx="10275752" cy="82206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How do they evolv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they evolve?</a:t>
            </a:r>
          </a:p>
        </p:txBody>
      </p:sp>
      <p:sp>
        <p:nvSpPr>
          <p:cNvPr id="142" name="Personal fitness + inclusive fitness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Personal fitness + inclusive fitness;</a:t>
            </a:r>
          </a:p>
          <a:p>
            <a:r>
              <a:t>Selfishness vs. group fitness.</a:t>
            </a:r>
          </a:p>
          <a:p>
            <a:r>
              <a:t>Group protection leads to </a:t>
            </a:r>
            <a:r>
              <a:rPr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</a:rPr>
              <a:t>cheating</a:t>
            </a:r>
            <a:r>
              <a:t>.</a:t>
            </a:r>
          </a:p>
          <a:p>
            <a:pPr>
              <a:def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Multiple driving force in evolution.</a:t>
            </a:r>
          </a:p>
          <a:p>
            <a:pPr>
              <a:def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defRPr>
            </a:pPr>
            <a:r>
              <a:t>How to balance selfishness and group fitness?</a:t>
            </a:r>
          </a:p>
          <a:p>
            <a:r>
              <a:t>Kin selection model by Steve Frank(1998).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ssum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Assumptions</a:t>
            </a:r>
          </a:p>
        </p:txBody>
      </p:sp>
      <p:sp>
        <p:nvSpPr>
          <p:cNvPr id="145" name="The probability of an individual inducing a defence is a phenotype, which can be represented as a continuous variab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probability of an individual inducing a defence is a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</a:t>
            </a:r>
            <a:r>
              <a:t>, which can be represented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variable.</a:t>
            </a:r>
          </a:p>
          <a:p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Phenotypes</a:t>
            </a:r>
            <a:r>
              <a:t> of individuals are so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closely related</a:t>
            </a:r>
            <a:r>
              <a:t> that it can be seen as a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continuous</a:t>
            </a:r>
            <a:r>
              <a:t> function.</a:t>
            </a:r>
          </a:p>
          <a:p>
            <a:r>
              <a:t>The </a:t>
            </a: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change in phenotype</a:t>
            </a:r>
            <a:r>
              <a:t> is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vanishingly small</a:t>
            </a:r>
            <a:r>
              <a:t> in a relatively 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short period of time</a:t>
            </a:r>
            <a:r>
              <a:t>, such as in tens of generations.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he Storyline of Frank(1998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The Storyline of Frank(1998)</a:t>
            </a:r>
          </a:p>
        </p:txBody>
      </p:sp>
      <p:sp>
        <p:nvSpPr>
          <p:cNvPr id="148" name="Prepar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4923" indent="-534923" defTabSz="455675">
              <a:spcBef>
                <a:spcPts val="3200"/>
              </a:spcBef>
              <a:buSzPct val="100000"/>
              <a:buAutoNum type="arabicPeriod"/>
              <a:defRPr sz="2964"/>
            </a:pPr>
            <a:r>
              <a:t>Preparation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A sign of possible attack appears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Individuals either induce a defence or not, with the probability, y.</a:t>
            </a:r>
          </a:p>
          <a:p>
            <a:pPr marL="534923" indent="-534923" defTabSz="455675">
              <a:spcBef>
                <a:spcPts val="3200"/>
              </a:spcBef>
              <a:buSzPct val="100000"/>
              <a:buAutoNum type="arabicPeriod"/>
              <a:defRPr sz="2964"/>
            </a:pPr>
            <a:r>
              <a:t>Action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Pick someone to attack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Kill the undefended</a:t>
            </a:r>
          </a:p>
          <a:p>
            <a:pPr marL="713231" lvl="1" indent="-356615" defTabSz="455675">
              <a:spcBef>
                <a:spcPts val="3200"/>
              </a:spcBef>
              <a:defRPr sz="2964"/>
            </a:pPr>
            <a:r>
              <a:t>Not kill the defended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1223</Words>
  <Application>Microsoft Macintosh PowerPoint</Application>
  <PresentationFormat>Custom</PresentationFormat>
  <Paragraphs>107</Paragraphs>
  <Slides>26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Cambria Math</vt:lpstr>
      <vt:lpstr>Helvetica</vt:lpstr>
      <vt:lpstr>Helvetica Light</vt:lpstr>
      <vt:lpstr>Helvetica Neue</vt:lpstr>
      <vt:lpstr>Gradient</vt:lpstr>
      <vt:lpstr>Mathematical Model of Kin Selection and Herd Immunity</vt:lpstr>
      <vt:lpstr>PowerPoint Presentation</vt:lpstr>
      <vt:lpstr>PowerPoint Presentation</vt:lpstr>
      <vt:lpstr>Attack and Defence</vt:lpstr>
      <vt:lpstr>Who are they defending for?</vt:lpstr>
      <vt:lpstr>PowerPoint Presentation</vt:lpstr>
      <vt:lpstr>How do they evolve?</vt:lpstr>
      <vt:lpstr>Assumptions</vt:lpstr>
      <vt:lpstr>The Storyline of Frank(1998)</vt:lpstr>
      <vt:lpstr>PowerPoint Presentation</vt:lpstr>
      <vt:lpstr>Limitations</vt:lpstr>
      <vt:lpstr>New Storyline</vt:lpstr>
      <vt:lpstr>PowerPoint Presentation</vt:lpstr>
      <vt:lpstr>Rate of change</vt:lpstr>
      <vt:lpstr>Assumptions</vt:lpstr>
      <vt:lpstr>PowerPoint Presentation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Model of Kin Selection and Herd Immunity</dc:title>
  <cp:lastModifiedBy>Li, Tianhui</cp:lastModifiedBy>
  <cp:revision>1</cp:revision>
  <dcterms:modified xsi:type="dcterms:W3CDTF">2019-05-08T01:39:29Z</dcterms:modified>
</cp:coreProperties>
</file>